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3" r:id="rId14"/>
    <p:sldId id="272" r:id="rId15"/>
    <p:sldId id="271"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907"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277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9828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765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85811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2.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hyperlink" Target="https://wiki.sei.cmu.edu/confluence/display/seccode/Top+10+Secure+Coding+Practices" TargetMode="External"/><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iki.sei.cmu.edu/confluence/pages/viewpage.action?pageId=88046682"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Justin Aebi</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4AE3D84B-445D-4422-8A46-B3670AF23E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98"/>
    </mc:Choice>
    <mc:Fallback>
      <p:transition spd="slow" advTm="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Two</a:t>
            </a:r>
            <a:endParaRPr dirty="0"/>
          </a:p>
        </p:txBody>
      </p:sp>
      <p:sp>
        <p:nvSpPr>
          <p:cNvPr id="196" name="Google Shape;196;g9504e29505_0_0"/>
          <p:cNvSpPr txBox="1">
            <a:spLocks noGrp="1"/>
          </p:cNvSpPr>
          <p:nvPr>
            <p:ph type="body" idx="1"/>
          </p:nvPr>
        </p:nvSpPr>
        <p:spPr>
          <a:xfrm>
            <a:off x="685799" y="2194560"/>
            <a:ext cx="5410201" cy="3245966"/>
          </a:xfrm>
          <a:prstGeom prst="rect">
            <a:avLst/>
          </a:prstGeom>
          <a:noFill/>
          <a:ln>
            <a:noFill/>
          </a:ln>
        </p:spPr>
        <p:txBody>
          <a:bodyPr spcFirstLastPara="1" wrap="square" lIns="91425" tIns="45700" rIns="91425" bIns="45700" anchor="t" anchorCtr="0">
            <a:noAutofit/>
          </a:bodyPr>
          <a:lstStyle/>
          <a:p>
            <a:pPr marL="0" indent="0">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IsExceptionThrownWhenIndexOutOfBounds (Negative Test):</a:t>
            </a:r>
            <a:endParaRPr lang="en-US" sz="1800" dirty="0">
              <a:latin typeface="Century Gothic" panose="020B0502020202020204" pitchFamily="34" charset="0"/>
              <a:ea typeface="Calibri" panose="020F0502020204030204" pitchFamily="34" charset="0"/>
              <a:cs typeface="Times New Roman" panose="02020603050405020304" pitchFamily="18" charset="0"/>
            </a:endParaRPr>
          </a:p>
          <a:p>
            <a:pPr marL="285750" indent="-285750"/>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This tests to verify the std::</a:t>
            </a:r>
            <a:r>
              <a:rPr lang="en-US" sz="1800" dirty="0" err="1">
                <a:effectLst/>
                <a:latin typeface="Century Gothic" panose="020B0502020202020204" pitchFamily="34" charset="0"/>
                <a:ea typeface="Calibri" panose="020F0502020204030204" pitchFamily="34" charset="0"/>
                <a:cs typeface="Times New Roman" panose="02020603050405020304" pitchFamily="18" charset="0"/>
              </a:rPr>
              <a:t>out_of_range</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exception is thrown when calling at() with an index out of bounds.</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0B847881-578C-45EE-9E6C-5CCBB4A5E1D7}"/>
              </a:ext>
            </a:extLst>
          </p:cNvPr>
          <p:cNvPicPr>
            <a:picLocks noChangeAspect="1"/>
          </p:cNvPicPr>
          <p:nvPr/>
        </p:nvPicPr>
        <p:blipFill>
          <a:blip r:embed="rId7"/>
          <a:stretch>
            <a:fillRect/>
          </a:stretch>
        </p:blipFill>
        <p:spPr>
          <a:xfrm>
            <a:off x="6096000" y="2285901"/>
            <a:ext cx="5113463" cy="2286198"/>
          </a:xfrm>
          <a:prstGeom prst="rect">
            <a:avLst/>
          </a:prstGeom>
        </p:spPr>
      </p:pic>
      <p:pic>
        <p:nvPicPr>
          <p:cNvPr id="6" name="Audio 5">
            <a:hlinkClick r:id="" action="ppaction://media"/>
            <a:extLst>
              <a:ext uri="{FF2B5EF4-FFF2-40B4-BE49-F238E27FC236}">
                <a16:creationId xmlns:a16="http://schemas.microsoft.com/office/drawing/2014/main" id="{23BD15F2-18A7-4513-B7EE-51F34070FA6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904395860"/>
      </p:ext>
    </p:extLst>
  </p:cSld>
  <p:clrMapOvr>
    <a:masterClrMapping/>
  </p:clrMapOvr>
  <mc:AlternateContent xmlns:mc="http://schemas.openxmlformats.org/markup-compatibility/2006">
    <mc:Choice xmlns:p14="http://schemas.microsoft.com/office/powerpoint/2010/main" Requires="p14">
      <p:transition spd="slow" p14:dur="2000" advTm="14483"/>
    </mc:Choice>
    <mc:Fallback>
      <p:transition spd="slow" advTm="14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Three</a:t>
            </a:r>
            <a:endParaRPr dirty="0"/>
          </a:p>
        </p:txBody>
      </p:sp>
      <p:sp>
        <p:nvSpPr>
          <p:cNvPr id="196" name="Google Shape;196;g9504e29505_0_0"/>
          <p:cNvSpPr txBox="1">
            <a:spLocks noGrp="1"/>
          </p:cNvSpPr>
          <p:nvPr>
            <p:ph type="body" idx="1"/>
          </p:nvPr>
        </p:nvSpPr>
        <p:spPr>
          <a:xfrm>
            <a:off x="685800" y="2194560"/>
            <a:ext cx="5410200" cy="3245966"/>
          </a:xfrm>
          <a:prstGeom prst="rect">
            <a:avLst/>
          </a:prstGeom>
          <a:noFill/>
          <a:ln>
            <a:noFill/>
          </a:ln>
        </p:spPr>
        <p:txBody>
          <a:bodyPr spcFirstLastPara="1" wrap="square" lIns="91425" tIns="45700" rIns="91425" bIns="45700" anchor="t" anchorCtr="0">
            <a:noAutofit/>
          </a:bodyPr>
          <a:lstStyle/>
          <a:p>
            <a:pPr marL="0" indent="0">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IsLastValueRemovedWhenPopped:</a:t>
            </a:r>
            <a:endParaRPr lang="en-US" sz="1800" dirty="0">
              <a:latin typeface="Century Gothic" panose="020B0502020202020204" pitchFamily="34" charset="0"/>
              <a:ea typeface="Calibri" panose="020F0502020204030204" pitchFamily="34" charset="0"/>
              <a:cs typeface="Times New Roman" panose="02020603050405020304" pitchFamily="18" charset="0"/>
            </a:endParaRPr>
          </a:p>
          <a:p>
            <a:pPr marL="285750" indent="-285750"/>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This tests to see if the last value is removed properly when </a:t>
            </a:r>
            <a:r>
              <a:rPr lang="en-US" sz="1800" dirty="0" err="1">
                <a:effectLst/>
                <a:latin typeface="Century Gothic" panose="020B0502020202020204" pitchFamily="34" charset="0"/>
                <a:ea typeface="Calibri" panose="020F0502020204030204" pitchFamily="34" charset="0"/>
                <a:cs typeface="Times New Roman" panose="02020603050405020304" pitchFamily="18" charset="0"/>
              </a:rPr>
              <a:t>pop_back</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is used.</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29866807-AC4D-4A5F-A0E2-56BA7BA85576}"/>
              </a:ext>
            </a:extLst>
          </p:cNvPr>
          <p:cNvPicPr>
            <a:picLocks noChangeAspect="1"/>
          </p:cNvPicPr>
          <p:nvPr/>
        </p:nvPicPr>
        <p:blipFill>
          <a:blip r:embed="rId7"/>
          <a:stretch>
            <a:fillRect/>
          </a:stretch>
        </p:blipFill>
        <p:spPr>
          <a:xfrm>
            <a:off x="6096000" y="2133487"/>
            <a:ext cx="5578323" cy="2591025"/>
          </a:xfrm>
          <a:prstGeom prst="rect">
            <a:avLst/>
          </a:prstGeom>
        </p:spPr>
      </p:pic>
      <p:pic>
        <p:nvPicPr>
          <p:cNvPr id="2" name="Audio 1">
            <a:hlinkClick r:id="" action="ppaction://media"/>
            <a:extLst>
              <a:ext uri="{FF2B5EF4-FFF2-40B4-BE49-F238E27FC236}">
                <a16:creationId xmlns:a16="http://schemas.microsoft.com/office/drawing/2014/main" id="{66551D06-8194-4214-AFCD-0E633348BCF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879072080"/>
      </p:ext>
    </p:extLst>
  </p:cSld>
  <p:clrMapOvr>
    <a:masterClrMapping/>
  </p:clrMapOvr>
  <mc:AlternateContent xmlns:mc="http://schemas.openxmlformats.org/markup-compatibility/2006">
    <mc:Choice xmlns:p14="http://schemas.microsoft.com/office/powerpoint/2010/main" Requires="p14">
      <p:transition spd="slow" p14:dur="2000" advTm="10619"/>
    </mc:Choice>
    <mc:Fallback>
      <p:transition spd="slow" advTm="10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Four</a:t>
            </a:r>
            <a:endParaRPr dirty="0"/>
          </a:p>
        </p:txBody>
      </p:sp>
      <p:sp>
        <p:nvSpPr>
          <p:cNvPr id="196" name="Google Shape;196;g9504e29505_0_0"/>
          <p:cNvSpPr txBox="1">
            <a:spLocks noGrp="1"/>
          </p:cNvSpPr>
          <p:nvPr>
            <p:ph type="body" idx="1"/>
          </p:nvPr>
        </p:nvSpPr>
        <p:spPr>
          <a:xfrm>
            <a:off x="685800" y="2194560"/>
            <a:ext cx="5410200" cy="3245966"/>
          </a:xfrm>
          <a:prstGeom prst="rect">
            <a:avLst/>
          </a:prstGeom>
          <a:noFill/>
          <a:ln>
            <a:noFill/>
          </a:ln>
        </p:spPr>
        <p:txBody>
          <a:bodyPr spcFirstLastPara="1" wrap="square" lIns="91425" tIns="45700" rIns="91425" bIns="45700" anchor="t" anchorCtr="0">
            <a:noAutofit/>
          </a:bodyPr>
          <a:lstStyle/>
          <a:p>
            <a:pPr marL="0" indent="0">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IsErrorNotCaughtWhenDivideByZero (Negative Test):</a:t>
            </a:r>
            <a:endParaRPr lang="en-US" sz="1800" dirty="0">
              <a:latin typeface="Century Gothic" panose="020B0502020202020204" pitchFamily="34" charset="0"/>
              <a:ea typeface="Calibri" panose="020F0502020204030204" pitchFamily="34" charset="0"/>
              <a:cs typeface="Times New Roman" panose="02020603050405020304" pitchFamily="18" charset="0"/>
            </a:endParaRPr>
          </a:p>
          <a:p>
            <a:pPr marL="285750" indent="-285750"/>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This test is to see if an error is not thrown when an attempt to divide by zero occurs with the values of collection using at() with the position values being 4 and 0, and the value at those positions is the same as the position number. Ex. [0] = 0, [4] = 4.</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96020FE0-7B17-412A-B5B6-D26ED5491D9C}"/>
              </a:ext>
            </a:extLst>
          </p:cNvPr>
          <p:cNvPicPr>
            <a:picLocks noChangeAspect="1"/>
          </p:cNvPicPr>
          <p:nvPr/>
        </p:nvPicPr>
        <p:blipFill>
          <a:blip r:embed="rId7"/>
          <a:stretch>
            <a:fillRect/>
          </a:stretch>
        </p:blipFill>
        <p:spPr>
          <a:xfrm>
            <a:off x="6096000" y="2344409"/>
            <a:ext cx="5540360" cy="2169182"/>
          </a:xfrm>
          <a:prstGeom prst="rect">
            <a:avLst/>
          </a:prstGeom>
        </p:spPr>
      </p:pic>
      <p:pic>
        <p:nvPicPr>
          <p:cNvPr id="2" name="Audio 1">
            <a:hlinkClick r:id="" action="ppaction://media"/>
            <a:extLst>
              <a:ext uri="{FF2B5EF4-FFF2-40B4-BE49-F238E27FC236}">
                <a16:creationId xmlns:a16="http://schemas.microsoft.com/office/drawing/2014/main" id="{0E16ECF8-517B-4463-B5F6-B2A7410BD35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413025241"/>
      </p:ext>
    </p:extLst>
  </p:cSld>
  <p:clrMapOvr>
    <a:masterClrMapping/>
  </p:clrMapOvr>
  <mc:AlternateContent xmlns:mc="http://schemas.openxmlformats.org/markup-compatibility/2006">
    <mc:Choice xmlns:p14="http://schemas.microsoft.com/office/powerpoint/2010/main" Requires="p14">
      <p:transition spd="slow" p14:dur="2000" advTm="29048"/>
    </mc:Choice>
    <mc:Fallback>
      <p:transition spd="slow" advTm="29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EC82CA5-99C1-4A66-A0C7-189B07D3D3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26"/>
    </mc:Choice>
    <mc:Fallback>
      <p:transition spd="slow" advTm="1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800" dirty="0"/>
              <a:t>The DevSecOps pipeline is an ongoing process of secure coding implementation into the software development life cycle to minimize vulnerabilities in the code.</a:t>
            </a:r>
            <a:endParaRPr sz="1800" dirty="0"/>
          </a:p>
          <a:p>
            <a:pPr marL="685800" lvl="1" indent="-228600" algn="l" rtl="0">
              <a:lnSpc>
                <a:spcPct val="90000"/>
              </a:lnSpc>
              <a:spcBef>
                <a:spcPts val="500"/>
              </a:spcBef>
              <a:spcAft>
                <a:spcPts val="0"/>
              </a:spcAft>
              <a:buClr>
                <a:schemeClr val="lt1"/>
              </a:buClr>
              <a:buSzPts val="2000"/>
              <a:buChar char="•"/>
            </a:pPr>
            <a:r>
              <a:rPr lang="en-US" sz="1800" dirty="0"/>
              <a:t>The security tools used reside throughout the flow of automation. For instance, the compiler is staged in the build stage of development where most bugs and vulnerabilities can be caught early. This is where the language is translated into something the computer can understand. If it has trouble understanding what is being translated it will alert you with some information to identify the misunderstanding.</a:t>
            </a:r>
            <a:endParaRPr sz="1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3BD85EA-E2E3-459F-8FBD-76B424E45EF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23"/>
    </mc:Choice>
    <mc:Fallback>
      <p:transition spd="slow" advTm="3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There are many risks that can take place at any point in the development lifecycle and mitigation of these risks must be taken seriously throughout development. Some of the risks involve vulnerabilities or bugs that make it past the build and can cause setbacks in development if only caught later in the lifecycle. Therefore, testing early and often is important. Other problems could be that a vulnerability is not caught at all in the development of a software, and it ends up being released to the public. This can have major ramifications if the vulnerability is discovered and exploited. A huge financial loss could occur if not caught early. To solve these problems, it is beneficial to follow secure coding practices and implement the DevSecOps pipeline and focus on security. The benefits are a safer and functional finalized product that provide little to no risk to the user upon release.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1E49A90-8E4E-4A8C-9B69-F168724F76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074"/>
    </mc:Choice>
    <mc:Fallback>
      <p:transition spd="slow" advTm="52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221325" y="2194560"/>
            <a:ext cx="6847689"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600" dirty="0"/>
              <a:t>In my analysis of the secure policy I am presenting, there are some gaps that need to be addressed. One of these gaps is that following the policy to ensure assertions are used and exceptions are handled during development only cover some of the vulnerabilities that can occur within development. Something such as an SQL injection might not be caught with basic assertions and exception handling. This is where other policies come into play. This policy is to simply cover the basics of making sure that the code functions as intended on part of the developers coding. This will prevent simple errors in coding from finding their way into the testing stages after the project is built. Attached is an example of how assertions should be used to verify functionality of code.</a:t>
            </a: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D62EAEC-4DF0-4355-83AE-AA619D9F2910}"/>
              </a:ext>
            </a:extLst>
          </p:cNvPr>
          <p:cNvPicPr>
            <a:picLocks noChangeAspect="1"/>
          </p:cNvPicPr>
          <p:nvPr/>
        </p:nvPicPr>
        <p:blipFill>
          <a:blip r:embed="rId7"/>
          <a:stretch>
            <a:fillRect/>
          </a:stretch>
        </p:blipFill>
        <p:spPr>
          <a:xfrm>
            <a:off x="7147182" y="2586813"/>
            <a:ext cx="4359018" cy="2324301"/>
          </a:xfrm>
          <a:prstGeom prst="rect">
            <a:avLst/>
          </a:prstGeom>
        </p:spPr>
      </p:pic>
      <p:pic>
        <p:nvPicPr>
          <p:cNvPr id="2" name="Audio 1">
            <a:hlinkClick r:id="" action="ppaction://media"/>
            <a:extLst>
              <a:ext uri="{FF2B5EF4-FFF2-40B4-BE49-F238E27FC236}">
                <a16:creationId xmlns:a16="http://schemas.microsoft.com/office/drawing/2014/main" id="{DC8BB185-DD37-4CB8-9D45-2419A512075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49"/>
    </mc:Choice>
    <mc:Fallback>
      <p:transition spd="slow" advTm="5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In conclusion, the standards listed in this presentation can all be utilized in some capacity, and every standard listed should be adopted to prevent future problems. This may not be possible depending on what type of project is being worked on but with the adoption of these standards comes the prevention of costly mistakes.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C344637-8A97-4304-B7DA-B22347110D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90"/>
    </mc:Choice>
    <mc:Fallback>
      <p:transition spd="slow" advTm="2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457200">
              <a:lnSpc>
                <a:spcPct val="100000"/>
              </a:lnSpc>
              <a:spcBef>
                <a:spcPts val="0"/>
              </a:spcBef>
              <a:buSzPts val="2200"/>
              <a:buNone/>
            </a:pPr>
            <a:r>
              <a:rPr lang="en-US" i="1" dirty="0">
                <a:effectLst/>
              </a:rPr>
              <a:t>Confluence</a:t>
            </a:r>
            <a:r>
              <a:rPr lang="en-US" dirty="0">
                <a:effectLst/>
              </a:rPr>
              <a:t>. SEI CERT C++ Coding Standard - SEI CERT C++ Coding Standard - Confluence. (n.d.). Retrieved February 20, 2022, from </a:t>
            </a:r>
            <a:r>
              <a:rPr lang="en-US" dirty="0">
                <a:effectLst/>
                <a:hlinkClick r:id="rId6"/>
              </a:rPr>
              <a:t>https://wiki.sei.cmu.edu/confluence/pages/viewpage.action?pageId=88046682</a:t>
            </a:r>
            <a:endParaRPr lang="en-US" dirty="0"/>
          </a:p>
          <a:p>
            <a:pPr marL="0" indent="-457200">
              <a:lnSpc>
                <a:spcPct val="100000"/>
              </a:lnSpc>
              <a:spcBef>
                <a:spcPts val="0"/>
              </a:spcBef>
              <a:buSzPts val="2200"/>
              <a:buNone/>
            </a:pPr>
            <a:endParaRPr lang="en-US" dirty="0">
              <a:effectLst/>
            </a:endParaRPr>
          </a:p>
          <a:p>
            <a:pPr marL="0" indent="-457200">
              <a:lnSpc>
                <a:spcPct val="100000"/>
              </a:lnSpc>
              <a:spcBef>
                <a:spcPts val="0"/>
              </a:spcBef>
              <a:buSzPts val="2200"/>
              <a:buNone/>
            </a:pPr>
            <a:r>
              <a:rPr lang="en-US" i="1" dirty="0">
                <a:effectLst/>
              </a:rPr>
              <a:t>Confluence</a:t>
            </a:r>
            <a:r>
              <a:rPr lang="en-US" dirty="0">
                <a:effectLst/>
              </a:rPr>
              <a:t>. Top 10 Secure Coding Practices - CERT Secure Coding - Confluence. (n.d.). Retrieved February 20, 2022, from </a:t>
            </a:r>
            <a:r>
              <a:rPr lang="en-US" dirty="0">
                <a:effectLst/>
                <a:hlinkClick r:id="rId7"/>
              </a:rPr>
              <a:t>https://wiki.sei.cmu.edu/confluence/display/seccode/Top+10+Secure+Coding+Practices</a:t>
            </a:r>
            <a:r>
              <a:rPr lang="en-US" dirty="0">
                <a:effectLst/>
              </a:rPr>
              <a:t> </a:t>
            </a:r>
          </a:p>
          <a:p>
            <a:pPr marL="0" indent="-457200">
              <a:lnSpc>
                <a:spcPct val="100000"/>
              </a:lnSpc>
              <a:spcBef>
                <a:spcPts val="0"/>
              </a:spcBef>
              <a:buSzPts val="2200"/>
              <a:buNone/>
            </a:pPr>
            <a:endParaRPr lang="en-US" dirty="0">
              <a:effectLst/>
            </a:endParaRPr>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D1198C1-DE36-4554-BC08-349F030DBE0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0"/>
    </mc:Choice>
    <mc:Fallback>
      <p:transition spd="slow" advTm="5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202223" y="2075526"/>
            <a:ext cx="5719641"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My security policy is to use assertions and exception handling throughout the development of the project until release. This will help find bugs early and help identify where they exist. Assertions can be removed easily before project completion allowing an easier development cycle. This follows defense in depth best practices as it keeps safety a priority and prevents vulnerabilities from slipping through into launch.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18899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F828894-FCC8-4B64-86E8-F7C1CE7351C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60"/>
    </mc:Choice>
    <mc:Fallback>
      <p:transition spd="slow" advTm="2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409500" y="25610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Secure Coding standards have levels that indicate vulnerability and measure impact of the standard. </a:t>
            </a:r>
            <a:endParaRPr dirty="0"/>
          </a:p>
        </p:txBody>
      </p:sp>
      <p:graphicFrame>
        <p:nvGraphicFramePr>
          <p:cNvPr id="161" name="Google Shape;161;p4" descr="Alt text required"/>
          <p:cNvGraphicFramePr/>
          <p:nvPr>
            <p:extLst>
              <p:ext uri="{D42A27DB-BD31-4B8C-83A1-F6EECF244321}">
                <p14:modId xmlns:p14="http://schemas.microsoft.com/office/powerpoint/2010/main" val="707223099"/>
              </p:ext>
            </p:extLst>
          </p:nvPr>
        </p:nvGraphicFramePr>
        <p:xfrm>
          <a:off x="3171900" y="2561050"/>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that is likely to occur</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standard for high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standard with low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 threat that is not likely to occur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E1D52E6-AA94-4916-BF55-3E28B6C4E4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43"/>
    </mc:Choice>
    <mc:Fallback>
      <p:transition spd="slow" advTm="2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solidFill>
                  <a:srgbClr val="FFFFFF"/>
                </a:solidFill>
              </a:rPr>
              <a:t>The ten principles are as follows:</a:t>
            </a: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5EFD609-F41D-4854-B402-A0F9FE0DCE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51"/>
    </mc:Choice>
    <mc:Fallback>
      <p:transition spd="slow" advTm="30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Each coding standard is ranked based on their priority level with #1 being the most severe and 10 being the least severe:</a:t>
            </a:r>
          </a:p>
          <a:p>
            <a:pPr marL="0" lvl="0" indent="0" algn="l" rtl="0">
              <a:lnSpc>
                <a:spcPct val="90000"/>
              </a:lnSpc>
              <a:spcBef>
                <a:spcPts val="0"/>
              </a:spcBef>
              <a:spcAft>
                <a:spcPts val="0"/>
              </a:spcAft>
              <a:buClr>
                <a:schemeClr val="lt1"/>
              </a:buClr>
              <a:buSzPts val="2000"/>
              <a:buNone/>
            </a:pPr>
            <a:endParaRPr lang="en-US" sz="2000" dirty="0"/>
          </a:p>
          <a:p>
            <a:pPr lvl="0" indent="-457200" algn="l" rtl="0">
              <a:lnSpc>
                <a:spcPct val="90000"/>
              </a:lnSpc>
              <a:spcBef>
                <a:spcPts val="0"/>
              </a:spcBef>
              <a:spcAft>
                <a:spcPts val="0"/>
              </a:spcAft>
              <a:buClr>
                <a:schemeClr val="lt1"/>
              </a:buClr>
              <a:buSzPts val="2000"/>
              <a:buFont typeface="+mj-lt"/>
              <a:buAutoNum type="arabicPeriod"/>
            </a:pPr>
            <a:r>
              <a:rPr lang="en-US" sz="2000" dirty="0"/>
              <a:t>Guarantee that storage for strings has sufficient space for character data and the null terminator. </a:t>
            </a:r>
          </a:p>
          <a:p>
            <a:pPr lvl="0" indent="-457200" algn="l" rtl="0">
              <a:lnSpc>
                <a:spcPct val="90000"/>
              </a:lnSpc>
              <a:spcBef>
                <a:spcPts val="0"/>
              </a:spcBef>
              <a:spcAft>
                <a:spcPts val="0"/>
              </a:spcAft>
              <a:buClr>
                <a:schemeClr val="lt1"/>
              </a:buClr>
              <a:buSzPts val="2000"/>
              <a:buFont typeface="+mj-lt"/>
              <a:buAutoNum type="arabicPeriod"/>
            </a:pPr>
            <a:r>
              <a:rPr lang="en-US" sz="2000" dirty="0"/>
              <a:t>Do not store an already-owned pointer value in an unrelated smart pointer</a:t>
            </a:r>
          </a:p>
          <a:p>
            <a:pPr lvl="0" indent="-457200" algn="l" rtl="0">
              <a:lnSpc>
                <a:spcPct val="90000"/>
              </a:lnSpc>
              <a:spcBef>
                <a:spcPts val="0"/>
              </a:spcBef>
              <a:spcAft>
                <a:spcPts val="0"/>
              </a:spcAft>
              <a:buClr>
                <a:schemeClr val="lt1"/>
              </a:buClr>
              <a:buSzPts val="2000"/>
              <a:buFont typeface="+mj-lt"/>
              <a:buAutoNum type="arabicPeriod"/>
            </a:pPr>
            <a:r>
              <a:rPr lang="en-US" sz="2000" dirty="0"/>
              <a:t>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sz="2000" dirty="0"/>
              <a:t>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sz="2000" dirty="0"/>
              <a:t>Ensure that operations on signed integers do not result in overflow</a:t>
            </a:r>
          </a:p>
          <a:p>
            <a:pPr lvl="0" indent="-457200" algn="l" rtl="0">
              <a:lnSpc>
                <a:spcPct val="90000"/>
              </a:lnSpc>
              <a:spcBef>
                <a:spcPts val="0"/>
              </a:spcBef>
              <a:spcAft>
                <a:spcPts val="0"/>
              </a:spcAft>
              <a:buClr>
                <a:schemeClr val="lt1"/>
              </a:buClr>
              <a:buSzPts val="2000"/>
              <a:buFont typeface="+mj-lt"/>
              <a:buAutoNum type="arabicPeriod"/>
            </a:pPr>
            <a:r>
              <a:rPr lang="en-US" sz="2000" dirty="0"/>
              <a:t>Do not rely on the value of a moved-from object</a:t>
            </a:r>
          </a:p>
          <a:p>
            <a:pPr lvl="0" indent="-457200" algn="l" rtl="0">
              <a:lnSpc>
                <a:spcPct val="90000"/>
              </a:lnSpc>
              <a:spcBef>
                <a:spcPts val="0"/>
              </a:spcBef>
              <a:spcAft>
                <a:spcPts val="0"/>
              </a:spcAft>
              <a:buClr>
                <a:schemeClr val="lt1"/>
              </a:buClr>
              <a:buSzPts val="2000"/>
              <a:buFont typeface="+mj-lt"/>
              <a:buAutoNum type="arabicPeriod"/>
            </a:pPr>
            <a:r>
              <a:rPr lang="en-US" sz="2000" dirty="0"/>
              <a:t>Do not let exceptions escape from destructors or deallocation functions</a:t>
            </a:r>
          </a:p>
          <a:p>
            <a:pPr lvl="0" indent="-457200" algn="l" rtl="0">
              <a:lnSpc>
                <a:spcPct val="90000"/>
              </a:lnSpc>
              <a:spcBef>
                <a:spcPts val="0"/>
              </a:spcBef>
              <a:spcAft>
                <a:spcPts val="0"/>
              </a:spcAft>
              <a:buClr>
                <a:schemeClr val="lt1"/>
              </a:buClr>
              <a:buSzPts val="2000"/>
              <a:buFont typeface="+mj-lt"/>
              <a:buAutoNum type="arabicPeriod"/>
            </a:pPr>
            <a:r>
              <a:rPr lang="en-US" sz="2000" dirty="0"/>
              <a:t>Range check element access</a:t>
            </a:r>
          </a:p>
          <a:p>
            <a:pPr lvl="0" indent="-457200" algn="l" rtl="0">
              <a:lnSpc>
                <a:spcPct val="90000"/>
              </a:lnSpc>
              <a:spcBef>
                <a:spcPts val="0"/>
              </a:spcBef>
              <a:spcAft>
                <a:spcPts val="0"/>
              </a:spcAft>
              <a:buClr>
                <a:schemeClr val="lt1"/>
              </a:buClr>
              <a:buSzPts val="2000"/>
              <a:buFont typeface="+mj-lt"/>
              <a:buAutoNum type="arabicPeriod"/>
            </a:pPr>
            <a:r>
              <a:rPr lang="en-US" sz="2000" dirty="0"/>
              <a:t>Handle all exceptions</a:t>
            </a:r>
          </a:p>
          <a:p>
            <a:pPr lvl="0" indent="-457200" algn="l" rtl="0">
              <a:lnSpc>
                <a:spcPct val="90000"/>
              </a:lnSpc>
              <a:spcBef>
                <a:spcPts val="0"/>
              </a:spcBef>
              <a:spcAft>
                <a:spcPts val="0"/>
              </a:spcAft>
              <a:buClr>
                <a:schemeClr val="lt1"/>
              </a:buClr>
              <a:buSzPts val="2000"/>
              <a:buFont typeface="+mj-lt"/>
              <a:buAutoNum type="arabicPeriod"/>
            </a:pPr>
            <a:r>
              <a:rPr lang="en-US" sz="2000" dirty="0"/>
              <a:t>Use a static assertion to test the value of a constant expression</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E9D36D3-232A-4EF9-B91F-5F7A8FFB33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561"/>
    </mc:Choice>
    <mc:Fallback>
      <p:transition spd="slow" advTm="49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spcBef>
                <a:spcPts val="0"/>
              </a:spcBef>
              <a:buSzPts val="2000"/>
            </a:pPr>
            <a:r>
              <a:rPr lang="en-US" sz="1600" b="1" dirty="0"/>
              <a:t>Encryption in rest: </a:t>
            </a:r>
          </a:p>
          <a:p>
            <a:pPr marL="0" indent="0">
              <a:lnSpc>
                <a:spcPct val="100000"/>
              </a:lnSpc>
              <a:buSzPts val="1600"/>
              <a:buNone/>
            </a:pPr>
            <a:r>
              <a:rPr lang="en-US" sz="1600" dirty="0"/>
              <a:t>	Encryption in rest is secure encoding of data that is stored. If an attacker obtains a hard drive that is encrypted but not the encryption keys, they would not be able to access the data on that hard drive unless they defeat the encryption.</a:t>
            </a:r>
          </a:p>
          <a:p>
            <a:pPr marL="285750" indent="-285750">
              <a:lnSpc>
                <a:spcPct val="100000"/>
              </a:lnSpc>
              <a:buSzPts val="1600"/>
            </a:pPr>
            <a:r>
              <a:rPr lang="en-US" sz="1600" b="1" dirty="0"/>
              <a:t>Encryption in flight:</a:t>
            </a:r>
          </a:p>
          <a:p>
            <a:pPr marL="0" indent="0">
              <a:buSzPts val="1600"/>
              <a:buNone/>
            </a:pPr>
            <a:r>
              <a:rPr lang="en-US" sz="1600" dirty="0"/>
              <a:t>	Encryption in flight is the process of encrypting data while it is being transferred or transmitted. If an attacker were to steal data that is being transmitted and that is encrypted, they would not be able to access the data unless they defeat the encryption. Sometimes data is not encrypted while at rest, but instead is encrypted during transmission to provide additional protection.</a:t>
            </a:r>
          </a:p>
          <a:p>
            <a:pPr marL="285750" indent="-285750">
              <a:buSzPts val="1600"/>
            </a:pPr>
            <a:r>
              <a:rPr lang="en-US" sz="1600" b="1" dirty="0"/>
              <a:t>Encryption in use:</a:t>
            </a:r>
          </a:p>
          <a:p>
            <a:pPr marL="0" indent="0">
              <a:buSzPts val="1600"/>
              <a:buNone/>
            </a:pPr>
            <a:r>
              <a:rPr lang="en-US" sz="1600" dirty="0"/>
              <a:t>	Encryption in use is when data that is being handled is protected in memory or transformed. Password verification uses encryption in use and the use of a hash of the original data is used for comparison.</a:t>
            </a:r>
          </a:p>
          <a:p>
            <a:pPr marL="285750" indent="-285750">
              <a:buSzPts val="1600"/>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B3DD819-9FAC-4205-A0FF-8CFCC2BA81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802"/>
    </mc:Choice>
    <mc:Fallback>
      <p:transition spd="slow" advTm="4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285371"/>
          </a:xfrm>
          <a:prstGeom prst="rect">
            <a:avLst/>
          </a:prstGeom>
          <a:noFill/>
          <a:ln>
            <a:noFill/>
          </a:ln>
        </p:spPr>
        <p:txBody>
          <a:bodyPr spcFirstLastPara="1" wrap="square" lIns="91425" tIns="45700" rIns="91425" bIns="45700" anchor="t" anchorCtr="0">
            <a:normAutofit fontScale="92500" lnSpcReduction="20000"/>
          </a:bodyPr>
          <a:lstStyle/>
          <a:p>
            <a:pPr marL="342900">
              <a:lnSpc>
                <a:spcPct val="210000"/>
              </a:lnSpc>
              <a:spcBef>
                <a:spcPts val="0"/>
              </a:spcBef>
              <a:buSzPts val="2400"/>
            </a:pPr>
            <a:r>
              <a:rPr lang="en-US" sz="1900" b="1" dirty="0"/>
              <a:t>Authentication:</a:t>
            </a:r>
          </a:p>
          <a:p>
            <a:pPr marL="457200" lvl="1" indent="0">
              <a:lnSpc>
                <a:spcPct val="100000"/>
              </a:lnSpc>
              <a:spcBef>
                <a:spcPts val="0"/>
              </a:spcBef>
              <a:buSzPts val="2400"/>
              <a:buNone/>
            </a:pPr>
            <a:r>
              <a:rPr lang="en-US" sz="1700" dirty="0"/>
              <a:t>	</a:t>
            </a:r>
            <a:r>
              <a:rPr lang="en-US" sz="1900" dirty="0"/>
              <a:t>Authentication is the process of proving that you are who you say you are. An example of this is when a user might provide credentials that validate that is the correct user. Such as a username and password.</a:t>
            </a:r>
          </a:p>
          <a:p>
            <a:pPr marL="342900">
              <a:lnSpc>
                <a:spcPct val="220000"/>
              </a:lnSpc>
              <a:spcBef>
                <a:spcPts val="0"/>
              </a:spcBef>
              <a:buSzPts val="2400"/>
            </a:pPr>
            <a:r>
              <a:rPr lang="en-US" sz="1900" b="1" dirty="0"/>
              <a:t>Authorization:</a:t>
            </a:r>
          </a:p>
          <a:p>
            <a:pPr marL="457200" lvl="1" indent="0">
              <a:spcBef>
                <a:spcPts val="0"/>
              </a:spcBef>
              <a:buSzPts val="2400"/>
              <a:buNone/>
            </a:pPr>
            <a:r>
              <a:rPr lang="en-US" sz="1700" dirty="0"/>
              <a:t>	</a:t>
            </a:r>
            <a:r>
              <a:rPr lang="en-US" sz="1900" dirty="0"/>
              <a:t>Authorization means providing correct level of access that a user should have based on their credentials. An example of this is when a user logs into a system, such as a computer, based on the user a set level of access is given, such as a guest logging into something or an admin. Those privileges are then provided based on who or what it is.</a:t>
            </a:r>
          </a:p>
          <a:p>
            <a:pPr marL="342900">
              <a:lnSpc>
                <a:spcPct val="210000"/>
              </a:lnSpc>
              <a:spcBef>
                <a:spcPts val="0"/>
              </a:spcBef>
              <a:buSzPts val="2400"/>
            </a:pPr>
            <a:r>
              <a:rPr lang="en-US" sz="1900" b="1" dirty="0"/>
              <a:t>Accounting:</a:t>
            </a:r>
          </a:p>
          <a:p>
            <a:pPr marL="457200" lvl="1" indent="0">
              <a:spcBef>
                <a:spcPts val="0"/>
              </a:spcBef>
              <a:buSzPts val="2400"/>
              <a:buNone/>
            </a:pPr>
            <a:r>
              <a:rPr lang="en-US" sz="1700" dirty="0"/>
              <a:t>	</a:t>
            </a:r>
            <a:r>
              <a:rPr lang="en-US" sz="1900" dirty="0"/>
              <a:t>Accounting is what is keeping track of what users do while they are logged into a system. An example of this is when a user enters commands into a system or changes data in a database, the system then might log those commands being executed and keep track of them in a file format or the database would keep track of those changes being made. This can be helpful in case of attacks on a system, an admin can look at the log files and identify where something happened, and potentially who issues the commands.</a:t>
            </a:r>
          </a:p>
          <a:p>
            <a:pPr marL="342900">
              <a:spcBef>
                <a:spcPts val="0"/>
              </a:spcBef>
              <a:buSzPts val="2400"/>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A3E286B-49F5-4E9E-BE2C-DAA4A422E7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828"/>
    </mc:Choice>
    <mc:Fallback>
      <p:transition spd="slow" advTm="65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4396154"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next few slides will show some of the unit tests I performed, of which some are positive tests, and some are negative.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0B7AA085-D9A0-4C50-92B4-E9822BC47DDF}"/>
              </a:ext>
            </a:extLst>
          </p:cNvPr>
          <p:cNvPicPr>
            <a:picLocks noChangeAspect="1"/>
          </p:cNvPicPr>
          <p:nvPr/>
        </p:nvPicPr>
        <p:blipFill>
          <a:blip r:embed="rId7"/>
          <a:stretch>
            <a:fillRect/>
          </a:stretch>
        </p:blipFill>
        <p:spPr>
          <a:xfrm>
            <a:off x="6632934" y="1727229"/>
            <a:ext cx="4451140" cy="4491531"/>
          </a:xfrm>
          <a:prstGeom prst="rect">
            <a:avLst/>
          </a:prstGeom>
        </p:spPr>
      </p:pic>
      <p:pic>
        <p:nvPicPr>
          <p:cNvPr id="2" name="Audio 1">
            <a:hlinkClick r:id="" action="ppaction://media"/>
            <a:extLst>
              <a:ext uri="{FF2B5EF4-FFF2-40B4-BE49-F238E27FC236}">
                <a16:creationId xmlns:a16="http://schemas.microsoft.com/office/drawing/2014/main" id="{B815073B-5F80-4D41-B7E1-F015C39E81A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06"/>
    </mc:Choice>
    <mc:Fallback>
      <p:transition spd="slow" advTm="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One</a:t>
            </a:r>
            <a:endParaRPr dirty="0"/>
          </a:p>
        </p:txBody>
      </p:sp>
      <p:sp>
        <p:nvSpPr>
          <p:cNvPr id="196" name="Google Shape;196;g9504e29505_0_0"/>
          <p:cNvSpPr txBox="1">
            <a:spLocks noGrp="1"/>
          </p:cNvSpPr>
          <p:nvPr>
            <p:ph type="body" idx="1"/>
          </p:nvPr>
        </p:nvSpPr>
        <p:spPr>
          <a:xfrm>
            <a:off x="685800" y="2194559"/>
            <a:ext cx="5410200" cy="3245967"/>
          </a:xfrm>
          <a:prstGeom prst="rect">
            <a:avLst/>
          </a:prstGeom>
          <a:noFill/>
          <a:ln>
            <a:noFill/>
          </a:ln>
        </p:spPr>
        <p:txBody>
          <a:bodyPr spcFirstLastPara="1" wrap="square" lIns="91425" tIns="45700" rIns="91425" bIns="45700" anchor="t" anchorCtr="0">
            <a:noAutofit/>
          </a:bodyPr>
          <a:lstStyle/>
          <a:p>
            <a:pPr marL="0" indent="0">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WillReserveIncreaseCapacityButNotSizeOfCollection:</a:t>
            </a:r>
            <a:endParaRPr lang="en-US" sz="1800" dirty="0">
              <a:latin typeface="Century Gothic" panose="020B0502020202020204" pitchFamily="34" charset="0"/>
              <a:ea typeface="Calibri" panose="020F0502020204030204" pitchFamily="34" charset="0"/>
              <a:cs typeface="Times New Roman" panose="02020603050405020304" pitchFamily="18" charset="0"/>
            </a:endParaRPr>
          </a:p>
          <a:p>
            <a:pPr marL="285750" indent="-285750"/>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This tests to verify reserve increases the capacity but not the size of the collection.</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0A82B05B-96C4-4E91-81B5-10156FE72394}"/>
              </a:ext>
            </a:extLst>
          </p:cNvPr>
          <p:cNvPicPr>
            <a:picLocks noChangeAspect="1"/>
          </p:cNvPicPr>
          <p:nvPr/>
        </p:nvPicPr>
        <p:blipFill>
          <a:blip r:embed="rId7"/>
          <a:stretch>
            <a:fillRect/>
          </a:stretch>
        </p:blipFill>
        <p:spPr>
          <a:xfrm>
            <a:off x="6096000" y="2343445"/>
            <a:ext cx="5316415" cy="2948194"/>
          </a:xfrm>
          <a:prstGeom prst="rect">
            <a:avLst/>
          </a:prstGeom>
        </p:spPr>
      </p:pic>
      <p:pic>
        <p:nvPicPr>
          <p:cNvPr id="3" name="Audio 2">
            <a:hlinkClick r:id="" action="ppaction://media"/>
            <a:extLst>
              <a:ext uri="{FF2B5EF4-FFF2-40B4-BE49-F238E27FC236}">
                <a16:creationId xmlns:a16="http://schemas.microsoft.com/office/drawing/2014/main" id="{30C35CAC-AA9A-4C5F-B432-CBC5C0978DA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208341609"/>
      </p:ext>
    </p:extLst>
  </p:cSld>
  <p:clrMapOvr>
    <a:masterClrMapping/>
  </p:clrMapOvr>
  <mc:AlternateContent xmlns:mc="http://schemas.openxmlformats.org/markup-compatibility/2006">
    <mc:Choice xmlns:p14="http://schemas.microsoft.com/office/powerpoint/2010/main" Requires="p14">
      <p:transition spd="slow" p14:dur="2000" advTm="15094"/>
    </mc:Choice>
    <mc:Fallback>
      <p:transition spd="slow" advTm="15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212</TotalTime>
  <Words>1432</Words>
  <Application>Microsoft Office PowerPoint</Application>
  <PresentationFormat>Widescreen</PresentationFormat>
  <Paragraphs>83</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One</vt:lpstr>
      <vt:lpstr>Unit Test Two</vt:lpstr>
      <vt:lpstr>Unit Test Three</vt:lpstr>
      <vt:lpstr>Unit Test Four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Justin Aebi</cp:lastModifiedBy>
  <cp:revision>26</cp:revision>
  <dcterms:created xsi:type="dcterms:W3CDTF">2020-08-19T17:59:24Z</dcterms:created>
  <dcterms:modified xsi:type="dcterms:W3CDTF">2022-02-20T02:57:39Z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